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44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Shape 14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Shape 16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Shape 16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Shape 17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Shape 17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Shape 18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Shape 19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Shape 20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Shape 20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Shape 21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Shape 22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70"/>
              <a:buFont typeface="Noto Sans Symbols"/>
              <a:buNone/>
              <a:defRPr sz="22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ctr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None/>
              <a:defRPr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ctr" rtl="0">
              <a:spcBef>
                <a:spcPts val="300"/>
              </a:spcBef>
              <a:spcAft>
                <a:spcPts val="0"/>
              </a:spcAft>
              <a:buClr>
                <a:srgbClr val="809480"/>
              </a:buClr>
              <a:buSzPts val="1785"/>
              <a:buFont typeface="Noto Sans Symbols"/>
              <a:buNone/>
              <a:defRPr sz="21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ctr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1615"/>
              <a:buFont typeface="Noto Sans Symbols"/>
              <a:buNone/>
              <a:defRPr sz="1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ctr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360"/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ctr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445"/>
              <a:buFont typeface="Noto Sans Symbols"/>
              <a:buNone/>
              <a:defRPr sz="17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ctr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360"/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ctr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275"/>
              <a:buFont typeface="Noto Sans Symbols"/>
              <a:buNone/>
              <a:defRPr sz="15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ctr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275"/>
              <a:buFont typeface="Noto Sans Symbols"/>
              <a:buNone/>
              <a:defRPr sz="15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4800"/>
              <a:buFont typeface="Verdana"/>
              <a:buNone/>
              <a:defRPr sz="4800" b="0" i="0" u="none" strike="noStrike" cap="none">
                <a:solidFill>
                  <a:srgbClr val="F9F9F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cxnSp>
        <p:nvCxnSpPr>
          <p:cNvPr id="14" name="Shape 14"/>
          <p:cNvCxnSpPr/>
          <p:nvPr/>
        </p:nvCxnSpPr>
        <p:spPr>
          <a:xfrm>
            <a:off x="1463626" y="3550126"/>
            <a:ext cx="2971800" cy="1588"/>
          </a:xfrm>
          <a:prstGeom prst="straightConnector1">
            <a:avLst/>
          </a:prstGeom>
          <a:noFill/>
          <a:ln w="9525" cap="flat" cmpd="sng">
            <a:solidFill>
              <a:srgbClr val="EAEAE9"/>
            </a:solidFill>
            <a:prstDash val="solid"/>
            <a:round/>
            <a:headEnd type="none" w="med" len="med"/>
            <a:tailEnd type="none" w="med" len="med"/>
          </a:ln>
          <a:effectLst>
            <a:outerShdw blurRad="31750" algn="tl" rotWithShape="0">
              <a:srgbClr val="000000">
                <a:alpha val="54901"/>
              </a:srgbClr>
            </a:outerShdw>
          </a:effectLst>
        </p:spPr>
      </p:cxnSp>
      <p:cxnSp>
        <p:nvCxnSpPr>
          <p:cNvPr id="15" name="Shape 15"/>
          <p:cNvCxnSpPr/>
          <p:nvPr/>
        </p:nvCxnSpPr>
        <p:spPr>
          <a:xfrm>
            <a:off x="4708574" y="3550126"/>
            <a:ext cx="2971800" cy="1588"/>
          </a:xfrm>
          <a:prstGeom prst="straightConnector1">
            <a:avLst/>
          </a:prstGeom>
          <a:noFill/>
          <a:ln w="9525" cap="flat" cmpd="sng">
            <a:solidFill>
              <a:srgbClr val="EAEAE9"/>
            </a:solidFill>
            <a:prstDash val="solid"/>
            <a:round/>
            <a:headEnd type="none" w="med" len="med"/>
            <a:tailEnd type="none" w="med" len="med"/>
          </a:ln>
          <a:effectLst>
            <a:outerShdw blurRad="31750" algn="tl" rotWithShape="0">
              <a:srgbClr val="000000">
                <a:alpha val="54901"/>
              </a:srgbClr>
            </a:outerShdw>
          </a:effectLst>
        </p:spPr>
      </p:cxnSp>
      <p:sp>
        <p:nvSpPr>
          <p:cNvPr id="16" name="Shape 16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solidFill>
            <a:schemeClr val="accent2"/>
          </a:solidFill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31750" algn="tl" rotWithShape="0">
              <a:srgbClr val="000000">
                <a:alpha val="5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 sz="16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600" b="0" i="0" u="none" strike="noStrike" cap="none">
              <a:solidFill>
                <a:schemeClr val="l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8935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  <a:defRPr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58140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  <a:defRPr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41947" algn="l" rtl="0">
              <a:spcBef>
                <a:spcPts val="300"/>
              </a:spcBef>
              <a:spcAft>
                <a:spcPts val="0"/>
              </a:spcAft>
              <a:buClr>
                <a:srgbClr val="809480"/>
              </a:buClr>
              <a:buSzPts val="1785"/>
              <a:buFont typeface="Noto Sans Symbols"/>
              <a:buChar char="●"/>
              <a:defRPr sz="21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31152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1615"/>
              <a:buFont typeface="Noto Sans Symbols"/>
              <a:buChar char="●"/>
              <a:defRPr sz="1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14960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360"/>
              <a:buFont typeface="Noto Sans Symbols"/>
              <a:buChar char="●"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20357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445"/>
              <a:buFont typeface="Noto Sans Symbols"/>
              <a:buChar char="☞"/>
              <a:defRPr sz="17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14960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360"/>
              <a:buFont typeface="Noto Sans Symbols"/>
              <a:buChar char="☞"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09562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275"/>
              <a:buFont typeface="Noto Sans Symbols"/>
              <a:buChar char="☞"/>
              <a:defRPr sz="15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09562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275"/>
              <a:buFont typeface="Noto Sans Symbols"/>
              <a:buChar char="☞"/>
              <a:defRPr sz="15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 sz="16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600" b="0" i="0" u="none" strike="noStrike" cap="none">
              <a:solidFill>
                <a:schemeClr val="l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" name="Shape 24"/>
          <p:cNvSpPr txBox="1">
            <a:spLocks noGrp="1"/>
          </p:cNvSpPr>
          <p:nvPr>
            <p:ph type="ftr" idx="11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4200"/>
              <a:buFont typeface="Verdana"/>
              <a:buNone/>
              <a:defRPr sz="4200" b="0" i="0" u="none" strike="noStrike" cap="none">
                <a:solidFill>
                  <a:srgbClr val="F9F9F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dt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 sz="16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600" b="0" i="0" u="none" strike="noStrike" cap="none">
              <a:solidFill>
                <a:schemeClr val="l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4800"/>
              <a:buFont typeface="Verdana"/>
              <a:buNone/>
              <a:defRPr sz="4800" b="0" i="0" u="none" strike="noStrike" cap="none">
                <a:solidFill>
                  <a:srgbClr val="F9F9F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Noto Sans Symbols"/>
              <a:buNone/>
              <a:defRPr sz="20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228600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1530"/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28600" algn="l" rtl="0">
              <a:spcBef>
                <a:spcPts val="300"/>
              </a:spcBef>
              <a:spcAft>
                <a:spcPts val="0"/>
              </a:spcAft>
              <a:buClr>
                <a:srgbClr val="809480"/>
              </a:buClr>
              <a:buSzPts val="1360"/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28600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119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28600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19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20357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445"/>
              <a:buFont typeface="Noto Sans Symbols"/>
              <a:buChar char="☞"/>
              <a:defRPr sz="17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14960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360"/>
              <a:buFont typeface="Noto Sans Symbols"/>
              <a:buChar char="☞"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09562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275"/>
              <a:buFont typeface="Noto Sans Symbols"/>
              <a:buChar char="☞"/>
              <a:defRPr sz="15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09562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275"/>
              <a:buFont typeface="Noto Sans Symbols"/>
              <a:buChar char="☞"/>
              <a:defRPr sz="15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cxnSp>
        <p:nvCxnSpPr>
          <p:cNvPr id="32" name="Shape 32"/>
          <p:cNvCxnSpPr/>
          <p:nvPr/>
        </p:nvCxnSpPr>
        <p:spPr>
          <a:xfrm>
            <a:off x="685800" y="4916992"/>
            <a:ext cx="7924800" cy="4301"/>
          </a:xfrm>
          <a:prstGeom prst="straightConnector1">
            <a:avLst/>
          </a:prstGeom>
          <a:noFill/>
          <a:ln w="9525" cap="flat" cmpd="sng">
            <a:solidFill>
              <a:srgbClr val="E9E9E8"/>
            </a:solidFill>
            <a:prstDash val="solid"/>
            <a:round/>
            <a:headEnd type="none" w="med" len="med"/>
            <a:tailEnd type="none" w="med" len="med"/>
          </a:ln>
          <a:effectLst>
            <a:outerShdw blurRad="31750" algn="tl" rotWithShape="0">
              <a:srgbClr val="000000">
                <a:alpha val="54901"/>
              </a:srgbClr>
            </a:outerShdw>
          </a:effectLst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dt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ftr" idx="11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 sz="16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600" b="0" i="0" u="none" strike="noStrike" cap="none">
              <a:solidFill>
                <a:schemeClr val="l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4200"/>
              <a:buFont typeface="Verdana"/>
              <a:buNone/>
              <a:defRPr sz="4200" b="0" i="0" u="none" strike="noStrike" cap="none">
                <a:solidFill>
                  <a:srgbClr val="F9F9F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4059936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8935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  <a:defRPr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58140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  <a:defRPr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41947" algn="l" rtl="0">
              <a:spcBef>
                <a:spcPts val="300"/>
              </a:spcBef>
              <a:spcAft>
                <a:spcPts val="0"/>
              </a:spcAft>
              <a:buClr>
                <a:srgbClr val="809480"/>
              </a:buClr>
              <a:buSzPts val="1785"/>
              <a:buFont typeface="Noto Sans Symbols"/>
              <a:buChar char="●"/>
              <a:defRPr sz="21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31152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1615"/>
              <a:buFont typeface="Noto Sans Symbols"/>
              <a:buChar char="●"/>
              <a:defRPr sz="1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14960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360"/>
              <a:buFont typeface="Noto Sans Symbols"/>
              <a:buChar char="●"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20357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445"/>
              <a:buFont typeface="Noto Sans Symbols"/>
              <a:buChar char="☞"/>
              <a:defRPr sz="17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14960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360"/>
              <a:buFont typeface="Noto Sans Symbols"/>
              <a:buChar char="☞"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09562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275"/>
              <a:buFont typeface="Noto Sans Symbols"/>
              <a:buChar char="☞"/>
              <a:defRPr sz="15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09562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275"/>
              <a:buFont typeface="Noto Sans Symbols"/>
              <a:buChar char="☞"/>
              <a:defRPr sz="15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648200" y="1524000"/>
            <a:ext cx="4059936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8935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  <a:defRPr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58140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  <a:defRPr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41947" algn="l" rtl="0">
              <a:spcBef>
                <a:spcPts val="300"/>
              </a:spcBef>
              <a:spcAft>
                <a:spcPts val="0"/>
              </a:spcAft>
              <a:buClr>
                <a:srgbClr val="809480"/>
              </a:buClr>
              <a:buSzPts val="1785"/>
              <a:buFont typeface="Noto Sans Symbols"/>
              <a:buChar char="●"/>
              <a:defRPr sz="21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31152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1615"/>
              <a:buFont typeface="Noto Sans Symbols"/>
              <a:buChar char="●"/>
              <a:defRPr sz="1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14960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360"/>
              <a:buFont typeface="Noto Sans Symbols"/>
              <a:buChar char="●"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20357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445"/>
              <a:buFont typeface="Noto Sans Symbols"/>
              <a:buChar char="☞"/>
              <a:defRPr sz="17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14960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360"/>
              <a:buFont typeface="Noto Sans Symbols"/>
              <a:buChar char="☞"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09562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275"/>
              <a:buFont typeface="Noto Sans Symbols"/>
              <a:buChar char="☞"/>
              <a:defRPr sz="15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09562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275"/>
              <a:buFont typeface="Noto Sans Symbols"/>
              <a:buChar char="☞"/>
              <a:defRPr sz="15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 sz="16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600" b="0" i="0" u="none" strike="noStrike" cap="none">
              <a:solidFill>
                <a:schemeClr val="l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2" name="Shape 42"/>
          <p:cNvSpPr txBox="1">
            <a:spLocks noGrp="1"/>
          </p:cNvSpPr>
          <p:nvPr>
            <p:ph type="ftr" idx="11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dt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None/>
              <a:defRPr sz="2600" b="1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228600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1700"/>
              <a:buFont typeface="Noto Sans Symbols"/>
              <a:buNone/>
              <a:defRPr sz="2000" b="1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28600" algn="l" rtl="0">
              <a:spcBef>
                <a:spcPts val="300"/>
              </a:spcBef>
              <a:spcAft>
                <a:spcPts val="0"/>
              </a:spcAft>
              <a:buClr>
                <a:srgbClr val="809480"/>
              </a:buClr>
              <a:buSzPts val="1530"/>
              <a:buFont typeface="Noto Sans Symbols"/>
              <a:buNone/>
              <a:defRPr sz="18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28600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136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28600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36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20357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445"/>
              <a:buFont typeface="Noto Sans Symbols"/>
              <a:buChar char="☞"/>
              <a:defRPr sz="17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14960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360"/>
              <a:buFont typeface="Noto Sans Symbols"/>
              <a:buChar char="☞"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09562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275"/>
              <a:buFont typeface="Noto Sans Symbols"/>
              <a:buChar char="☞"/>
              <a:defRPr sz="15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09562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275"/>
              <a:buFont typeface="Noto Sans Symbols"/>
              <a:buChar char="☞"/>
              <a:defRPr sz="15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2"/>
          </p:nvPr>
        </p:nvSpPr>
        <p:spPr>
          <a:xfrm>
            <a:off x="457200" y="2201896"/>
            <a:ext cx="4038600" cy="3913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8935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  <a:defRPr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58140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  <a:defRPr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41947" algn="l" rtl="0">
              <a:spcBef>
                <a:spcPts val="300"/>
              </a:spcBef>
              <a:spcAft>
                <a:spcPts val="0"/>
              </a:spcAft>
              <a:buClr>
                <a:srgbClr val="809480"/>
              </a:buClr>
              <a:buSzPts val="1785"/>
              <a:buFont typeface="Noto Sans Symbols"/>
              <a:buChar char="●"/>
              <a:defRPr sz="21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31152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1615"/>
              <a:buFont typeface="Noto Sans Symbols"/>
              <a:buChar char="●"/>
              <a:defRPr sz="1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14960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360"/>
              <a:buFont typeface="Noto Sans Symbols"/>
              <a:buChar char="●"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20357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445"/>
              <a:buFont typeface="Noto Sans Symbols"/>
              <a:buChar char="☞"/>
              <a:defRPr sz="17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14960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360"/>
              <a:buFont typeface="Noto Sans Symbols"/>
              <a:buChar char="☞"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09562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275"/>
              <a:buFont typeface="Noto Sans Symbols"/>
              <a:buChar char="☞"/>
              <a:defRPr sz="15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09562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275"/>
              <a:buFont typeface="Noto Sans Symbols"/>
              <a:buChar char="☞"/>
              <a:defRPr sz="15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3"/>
          </p:nvPr>
        </p:nvSpPr>
        <p:spPr>
          <a:xfrm>
            <a:off x="4649788" y="2201896"/>
            <a:ext cx="4038600" cy="3913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8935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  <a:defRPr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58140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  <a:defRPr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41947" algn="l" rtl="0">
              <a:spcBef>
                <a:spcPts val="300"/>
              </a:spcBef>
              <a:spcAft>
                <a:spcPts val="0"/>
              </a:spcAft>
              <a:buClr>
                <a:srgbClr val="809480"/>
              </a:buClr>
              <a:buSzPts val="1785"/>
              <a:buFont typeface="Noto Sans Symbols"/>
              <a:buChar char="●"/>
              <a:defRPr sz="21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31152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1615"/>
              <a:buFont typeface="Noto Sans Symbols"/>
              <a:buChar char="●"/>
              <a:defRPr sz="1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14960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360"/>
              <a:buFont typeface="Noto Sans Symbols"/>
              <a:buChar char="●"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20357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445"/>
              <a:buFont typeface="Noto Sans Symbols"/>
              <a:buChar char="☞"/>
              <a:defRPr sz="17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14960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360"/>
              <a:buFont typeface="Noto Sans Symbols"/>
              <a:buChar char="☞"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09562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275"/>
              <a:buFont typeface="Noto Sans Symbols"/>
              <a:buChar char="☞"/>
              <a:defRPr sz="15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09562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275"/>
              <a:buFont typeface="Noto Sans Symbols"/>
              <a:buChar char="☞"/>
              <a:defRPr sz="15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4200"/>
              <a:buFont typeface="Verdana"/>
              <a:buNone/>
              <a:defRPr sz="4200" b="0" i="0" u="none" strike="noStrike" cap="none">
                <a:solidFill>
                  <a:srgbClr val="F9F9F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4"/>
          </p:nvPr>
        </p:nvSpPr>
        <p:spPr>
          <a:xfrm>
            <a:off x="4648200" y="1399593"/>
            <a:ext cx="4040188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None/>
              <a:defRPr sz="2600" b="1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228600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1700"/>
              <a:buFont typeface="Noto Sans Symbols"/>
              <a:buNone/>
              <a:defRPr sz="2000" b="1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28600" algn="l" rtl="0">
              <a:spcBef>
                <a:spcPts val="300"/>
              </a:spcBef>
              <a:spcAft>
                <a:spcPts val="0"/>
              </a:spcAft>
              <a:buClr>
                <a:srgbClr val="809480"/>
              </a:buClr>
              <a:buSzPts val="1530"/>
              <a:buFont typeface="Noto Sans Symbols"/>
              <a:buNone/>
              <a:defRPr sz="18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28600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136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28600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36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20357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445"/>
              <a:buFont typeface="Noto Sans Symbols"/>
              <a:buChar char="☞"/>
              <a:defRPr sz="17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14960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360"/>
              <a:buFont typeface="Noto Sans Symbols"/>
              <a:buChar char="☞"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09562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275"/>
              <a:buFont typeface="Noto Sans Symbols"/>
              <a:buChar char="☞"/>
              <a:defRPr sz="15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09562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275"/>
              <a:buFont typeface="Noto Sans Symbols"/>
              <a:buChar char="☞"/>
              <a:defRPr sz="15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cxnSp>
        <p:nvCxnSpPr>
          <p:cNvPr id="49" name="Shape 49"/>
          <p:cNvCxnSpPr/>
          <p:nvPr/>
        </p:nvCxnSpPr>
        <p:spPr>
          <a:xfrm>
            <a:off x="562945" y="2180219"/>
            <a:ext cx="3749040" cy="1588"/>
          </a:xfrm>
          <a:prstGeom prst="straightConnector1">
            <a:avLst/>
          </a:prstGeom>
          <a:noFill/>
          <a:ln w="12700" cap="flat" cmpd="sng">
            <a:solidFill>
              <a:srgbClr val="EAEAE9"/>
            </a:solidFill>
            <a:prstDash val="solid"/>
            <a:round/>
            <a:headEnd type="none" w="med" len="med"/>
            <a:tailEnd type="none" w="med" len="med"/>
          </a:ln>
          <a:effectLst>
            <a:outerShdw blurRad="34925" algn="tl" rotWithShape="0">
              <a:srgbClr val="000000">
                <a:alpha val="54901"/>
              </a:srgbClr>
            </a:outerShdw>
          </a:effectLst>
        </p:spPr>
      </p:cxnSp>
      <p:cxnSp>
        <p:nvCxnSpPr>
          <p:cNvPr id="50" name="Shape 50"/>
          <p:cNvCxnSpPr/>
          <p:nvPr/>
        </p:nvCxnSpPr>
        <p:spPr>
          <a:xfrm>
            <a:off x="4754880" y="2180219"/>
            <a:ext cx="3749040" cy="1588"/>
          </a:xfrm>
          <a:prstGeom prst="straightConnector1">
            <a:avLst/>
          </a:prstGeom>
          <a:noFill/>
          <a:ln w="12700" cap="flat" cmpd="sng">
            <a:solidFill>
              <a:srgbClr val="EAEAE9"/>
            </a:solidFill>
            <a:prstDash val="solid"/>
            <a:round/>
            <a:headEnd type="none" w="med" len="med"/>
            <a:tailEnd type="none" w="med" len="med"/>
          </a:ln>
          <a:effectLst>
            <a:outerShdw blurRad="34925" algn="tl" rotWithShape="0">
              <a:srgbClr val="000000">
                <a:alpha val="54901"/>
              </a:srgbClr>
            </a:outerShdw>
          </a:effectLst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dt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ftr" idx="11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 sz="16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600" b="0" i="0" u="none" strike="noStrike" cap="none">
              <a:solidFill>
                <a:schemeClr val="l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4200"/>
              <a:buFont typeface="Verdana"/>
              <a:buNone/>
              <a:defRPr sz="4200" b="0" i="0" u="none" strike="noStrike" cap="none">
                <a:solidFill>
                  <a:srgbClr val="F9F9F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dt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ftr" idx="11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 sz="16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600" b="0" i="0" u="none" strike="noStrike" cap="none">
              <a:solidFill>
                <a:schemeClr val="l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>
  <p:cSld name="Content with Capti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457200" y="457200"/>
            <a:ext cx="6248400" cy="57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8935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  <a:defRPr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58140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  <a:defRPr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41947" algn="l" rtl="0">
              <a:spcBef>
                <a:spcPts val="300"/>
              </a:spcBef>
              <a:spcAft>
                <a:spcPts val="0"/>
              </a:spcAft>
              <a:buClr>
                <a:srgbClr val="809480"/>
              </a:buClr>
              <a:buSzPts val="1785"/>
              <a:buFont typeface="Noto Sans Symbols"/>
              <a:buChar char="●"/>
              <a:defRPr sz="21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31152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1615"/>
              <a:buFont typeface="Noto Sans Symbols"/>
              <a:buChar char="●"/>
              <a:defRPr sz="1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14960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360"/>
              <a:buFont typeface="Noto Sans Symbols"/>
              <a:buChar char="●"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20357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445"/>
              <a:buFont typeface="Noto Sans Symbols"/>
              <a:buChar char="☞"/>
              <a:defRPr sz="17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14960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360"/>
              <a:buFont typeface="Noto Sans Symbols"/>
              <a:buChar char="☞"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09562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275"/>
              <a:buFont typeface="Noto Sans Symbols"/>
              <a:buChar char="☞"/>
              <a:defRPr sz="15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09562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275"/>
              <a:buFont typeface="Noto Sans Symbols"/>
              <a:buChar char="☞"/>
              <a:defRPr sz="15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25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360"/>
              <a:buFont typeface="Noto Sans Symbols"/>
              <a:buNone/>
              <a:defRPr sz="16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rgbClr val="9AB29A"/>
              </a:buClr>
              <a:buSzPts val="1020"/>
              <a:buFont typeface="Noto Sans Symbols"/>
              <a:buNone/>
              <a:defRPr sz="12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28600" algn="l" rtl="0">
              <a:spcBef>
                <a:spcPts val="300"/>
              </a:spcBef>
              <a:spcAft>
                <a:spcPts val="0"/>
              </a:spcAft>
              <a:buClr>
                <a:srgbClr val="809480"/>
              </a:buClr>
              <a:buSzPts val="850"/>
              <a:buFont typeface="Noto Sans Symbols"/>
              <a:buNone/>
              <a:defRPr sz="1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28600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765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28600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765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20357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445"/>
              <a:buFont typeface="Noto Sans Symbols"/>
              <a:buChar char="☞"/>
              <a:defRPr sz="17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14960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360"/>
              <a:buFont typeface="Noto Sans Symbols"/>
              <a:buChar char="☞"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09562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275"/>
              <a:buFont typeface="Noto Sans Symbols"/>
              <a:buChar char="☞"/>
              <a:defRPr sz="15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09562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275"/>
              <a:buFont typeface="Noto Sans Symbols"/>
              <a:buChar char="☞"/>
              <a:defRPr sz="15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Verdana"/>
              <a:buNone/>
              <a:defRPr sz="1800" b="1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dt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sldNum" idx="12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 sz="16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600" b="0" i="0" u="none" strike="noStrike" cap="none">
              <a:solidFill>
                <a:schemeClr val="l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6" name="Shape 66"/>
          <p:cNvSpPr txBox="1">
            <a:spLocks noGrp="1"/>
          </p:cNvSpPr>
          <p:nvPr>
            <p:ph type="ftr" idx="11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>
  <p:cSld name="Picture with Caption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Verdana"/>
              <a:buNone/>
              <a:defRPr sz="1800" b="1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9" name="Shape 69"/>
          <p:cNvSpPr>
            <a:spLocks noGrp="1"/>
          </p:cNvSpPr>
          <p:nvPr>
            <p:ph type="pic" idx="2"/>
          </p:nvPr>
        </p:nvSpPr>
        <p:spPr>
          <a:xfrm>
            <a:off x="457200" y="457200"/>
            <a:ext cx="6019800" cy="5562600"/>
          </a:xfrm>
          <a:prstGeom prst="rect">
            <a:avLst/>
          </a:prstGeom>
          <a:solidFill>
            <a:srgbClr val="F7F7F2"/>
          </a:solidFill>
          <a:ln>
            <a:noFill/>
          </a:ln>
          <a:effectLst>
            <a:outerShdw blurRad="88900" sx="103000" sy="103000" algn="ctr" rotWithShape="0">
              <a:srgbClr val="000000">
                <a:alpha val="31764"/>
              </a:srgbClr>
            </a:outerShdw>
          </a:effectLst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720"/>
              <a:buFont typeface="Noto Sans Symbols"/>
              <a:buNone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  <a:defRPr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300"/>
              </a:spcBef>
              <a:spcAft>
                <a:spcPts val="0"/>
              </a:spcAft>
              <a:buClr>
                <a:srgbClr val="809480"/>
              </a:buClr>
              <a:buSzPts val="1785"/>
              <a:buFont typeface="Noto Sans Symbols"/>
              <a:buChar char="●"/>
              <a:defRPr sz="21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1615"/>
              <a:buFont typeface="Noto Sans Symbols"/>
              <a:buChar char="●"/>
              <a:defRPr sz="1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360"/>
              <a:buFont typeface="Noto Sans Symbols"/>
              <a:buChar char="●"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445"/>
              <a:buFont typeface="Noto Sans Symbols"/>
              <a:buChar char="☞"/>
              <a:defRPr sz="17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360"/>
              <a:buFont typeface="Noto Sans Symbols"/>
              <a:buChar char="☞"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275"/>
              <a:buFont typeface="Noto Sans Symbols"/>
              <a:buChar char="☞"/>
              <a:defRPr sz="15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275"/>
              <a:buFont typeface="Noto Sans Symbols"/>
              <a:buChar char="☞"/>
              <a:defRPr sz="15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629400" y="1600200"/>
            <a:ext cx="20574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25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360"/>
              <a:buFont typeface="Noto Sans Symbols"/>
              <a:buNone/>
              <a:defRPr sz="16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293369" algn="l" rtl="0">
              <a:spcBef>
                <a:spcPts val="1000"/>
              </a:spcBef>
              <a:spcAft>
                <a:spcPts val="0"/>
              </a:spcAft>
              <a:buClr>
                <a:srgbClr val="9AB29A"/>
              </a:buClr>
              <a:buSzPts val="1020"/>
              <a:buFont typeface="Noto Sans Symbols"/>
              <a:buChar char="●"/>
              <a:defRPr sz="12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82575" algn="l" rtl="0">
              <a:spcBef>
                <a:spcPts val="300"/>
              </a:spcBef>
              <a:spcAft>
                <a:spcPts val="0"/>
              </a:spcAft>
              <a:buClr>
                <a:srgbClr val="809480"/>
              </a:buClr>
              <a:buSzPts val="850"/>
              <a:buFont typeface="Noto Sans Symbols"/>
              <a:buChar char="●"/>
              <a:defRPr sz="1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77177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765"/>
              <a:buFont typeface="Noto Sans Symbols"/>
              <a:buChar char="●"/>
              <a:defRPr sz="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77177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765"/>
              <a:buFont typeface="Noto Sans Symbols"/>
              <a:buChar char="●"/>
              <a:defRPr sz="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20357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445"/>
              <a:buFont typeface="Noto Sans Symbols"/>
              <a:buChar char="☞"/>
              <a:defRPr sz="17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14960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360"/>
              <a:buFont typeface="Noto Sans Symbols"/>
              <a:buChar char="☞"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09562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275"/>
              <a:buFont typeface="Noto Sans Symbols"/>
              <a:buChar char="☞"/>
              <a:defRPr sz="15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09562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275"/>
              <a:buFont typeface="Noto Sans Symbols"/>
              <a:buChar char="☞"/>
              <a:defRPr sz="15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sldNum" idx="12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 sz="16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600" b="0" i="0" u="none" strike="noStrike" cap="none">
              <a:solidFill>
                <a:schemeClr val="l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3" name="Shape 73"/>
          <p:cNvSpPr txBox="1">
            <a:spLocks noGrp="1"/>
          </p:cNvSpPr>
          <p:nvPr>
            <p:ph type="ftr" idx="11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4200"/>
              <a:buFont typeface="Verdana"/>
              <a:buNone/>
              <a:defRPr sz="4200" b="0" i="0" u="none" strike="noStrike" cap="none">
                <a:solidFill>
                  <a:srgbClr val="F9F9F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 rot="5400000">
            <a:off x="2232818" y="-327819"/>
            <a:ext cx="46783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8935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  <a:defRPr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58140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  <a:defRPr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41947" algn="l" rtl="0">
              <a:spcBef>
                <a:spcPts val="300"/>
              </a:spcBef>
              <a:spcAft>
                <a:spcPts val="0"/>
              </a:spcAft>
              <a:buClr>
                <a:srgbClr val="809480"/>
              </a:buClr>
              <a:buSzPts val="1785"/>
              <a:buFont typeface="Noto Sans Symbols"/>
              <a:buChar char="●"/>
              <a:defRPr sz="21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31152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1615"/>
              <a:buFont typeface="Noto Sans Symbols"/>
              <a:buChar char="●"/>
              <a:defRPr sz="1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14960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360"/>
              <a:buFont typeface="Noto Sans Symbols"/>
              <a:buChar char="●"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20357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445"/>
              <a:buFont typeface="Noto Sans Symbols"/>
              <a:buChar char="☞"/>
              <a:defRPr sz="17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14960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360"/>
              <a:buFont typeface="Noto Sans Symbols"/>
              <a:buChar char="☞"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09562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275"/>
              <a:buFont typeface="Noto Sans Symbols"/>
              <a:buChar char="☞"/>
              <a:defRPr sz="15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09562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275"/>
              <a:buFont typeface="Noto Sans Symbols"/>
              <a:buChar char="☞"/>
              <a:defRPr sz="15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dt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ftr" idx="11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 sz="16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600" b="0" i="0" u="none" strike="noStrike" cap="none">
              <a:solidFill>
                <a:schemeClr val="l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4200"/>
              <a:buFont typeface="Verdana"/>
              <a:buNone/>
              <a:defRPr sz="4200" b="0" i="0" u="none" strike="noStrike" cap="none">
                <a:solidFill>
                  <a:srgbClr val="F9F9F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8935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  <a:defRPr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58140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  <a:defRPr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41947" algn="l" rtl="0">
              <a:spcBef>
                <a:spcPts val="300"/>
              </a:spcBef>
              <a:spcAft>
                <a:spcPts val="0"/>
              </a:spcAft>
              <a:buClr>
                <a:srgbClr val="809480"/>
              </a:buClr>
              <a:buSzPts val="1785"/>
              <a:buFont typeface="Noto Sans Symbols"/>
              <a:buChar char="●"/>
              <a:defRPr sz="21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31152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1615"/>
              <a:buFont typeface="Noto Sans Symbols"/>
              <a:buChar char="●"/>
              <a:defRPr sz="1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14960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360"/>
              <a:buFont typeface="Noto Sans Symbols"/>
              <a:buChar char="●"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20357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445"/>
              <a:buFont typeface="Noto Sans Symbols"/>
              <a:buChar char="☞"/>
              <a:defRPr sz="17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14960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360"/>
              <a:buFont typeface="Noto Sans Symbols"/>
              <a:buChar char="☞"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09562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275"/>
              <a:buFont typeface="Noto Sans Symbols"/>
              <a:buChar char="☞"/>
              <a:defRPr sz="15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09562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275"/>
              <a:buFont typeface="Noto Sans Symbols"/>
              <a:buChar char="☞"/>
              <a:defRPr sz="15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dt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ftr" idx="11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sldNum" idx="12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 sz="16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600" b="0" i="0" u="none" strike="noStrike" cap="none">
              <a:solidFill>
                <a:schemeClr val="l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8935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  <a:defRPr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58140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  <a:defRPr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41947" algn="l" rtl="0">
              <a:spcBef>
                <a:spcPts val="300"/>
              </a:spcBef>
              <a:spcAft>
                <a:spcPts val="0"/>
              </a:spcAft>
              <a:buClr>
                <a:srgbClr val="809480"/>
              </a:buClr>
              <a:buSzPts val="1785"/>
              <a:buFont typeface="Noto Sans Symbols"/>
              <a:buChar char="●"/>
              <a:defRPr sz="21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31152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1615"/>
              <a:buFont typeface="Noto Sans Symbols"/>
              <a:buChar char="●"/>
              <a:defRPr sz="1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14960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360"/>
              <a:buFont typeface="Noto Sans Symbols"/>
              <a:buChar char="●"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20357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445"/>
              <a:buFont typeface="Noto Sans Symbols"/>
              <a:buChar char="☞"/>
              <a:defRPr sz="17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14960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360"/>
              <a:buFont typeface="Noto Sans Symbols"/>
              <a:buChar char="☞"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09562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275"/>
              <a:buFont typeface="Noto Sans Symbols"/>
              <a:buChar char="☞"/>
              <a:defRPr sz="15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09562" algn="l" rtl="0">
              <a:spcBef>
                <a:spcPts val="340"/>
              </a:spcBef>
              <a:spcAft>
                <a:spcPts val="0"/>
              </a:spcAft>
              <a:buClr>
                <a:srgbClr val="9AB29A"/>
              </a:buClr>
              <a:buSzPts val="1275"/>
              <a:buFont typeface="Noto Sans Symbols"/>
              <a:buChar char="☞"/>
              <a:defRPr sz="15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dt" idx="10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ftr" idx="11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ldNum" idx="12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 sz="16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600" b="0" i="0" u="none" strike="noStrike" cap="none">
              <a:solidFill>
                <a:schemeClr val="l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4200"/>
              <a:buFont typeface="Verdana"/>
              <a:buNone/>
              <a:defRPr sz="4200" b="0" i="0" u="none" strike="noStrike" cap="none">
                <a:solidFill>
                  <a:srgbClr val="F9F9F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70"/>
              <a:buFont typeface="Noto Sans Symbols"/>
              <a:buNone/>
            </a:pPr>
            <a:endParaRPr sz="2200" b="0" i="0" u="none" strike="noStrike" cap="none" dirty="0">
              <a:solidFill>
                <a:schemeClr val="l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1" name="Shape 91"/>
          <p:cNvSpPr txBox="1"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4800"/>
              <a:buFont typeface="Verdana"/>
              <a:buNone/>
            </a:pPr>
            <a:r>
              <a:rPr lang="en-CA" sz="4800" b="0" i="0" u="none" strike="noStrike" cap="none">
                <a:solidFill>
                  <a:srgbClr val="F9F9F9"/>
                </a:solidFill>
                <a:latin typeface="Verdana"/>
                <a:ea typeface="Verdana"/>
                <a:cs typeface="Verdana"/>
                <a:sym typeface="Verdana"/>
              </a:rPr>
              <a:t>APA Style</a:t>
            </a:r>
            <a:endParaRPr sz="4800" b="0" i="0" u="none" strike="noStrike" cap="none">
              <a:solidFill>
                <a:srgbClr val="F9F9F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Technical, functional, utilitarian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No flowery, but flows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Short, to the point sentence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No heavy use of commas or complex passive sentences</a:t>
            </a:r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4200"/>
              <a:buFont typeface="Verdana"/>
              <a:buNone/>
            </a:pPr>
            <a:r>
              <a:rPr lang="en-CA" sz="4200" b="0" i="0" u="none" strike="noStrike" cap="none">
                <a:solidFill>
                  <a:srgbClr val="F9F9F9"/>
                </a:solidFill>
                <a:latin typeface="Verdana"/>
                <a:ea typeface="Verdana"/>
                <a:cs typeface="Verdana"/>
                <a:sym typeface="Verdana"/>
              </a:rPr>
              <a:t>Psychology Writing Styles</a:t>
            </a:r>
            <a:endParaRPr sz="4200" b="0" i="0" u="none" strike="noStrike" cap="none">
              <a:solidFill>
                <a:srgbClr val="F9F9F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They were </a:t>
            </a:r>
            <a:r>
              <a:rPr lang="en-CA" sz="2600" b="0" i="0" u="none" strike="sng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both</a:t>
            </a: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 alike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sng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A total of</a:t>
            </a: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 68 participants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Four </a:t>
            </a:r>
            <a:r>
              <a:rPr lang="en-CA" sz="2600" b="0" i="0" u="none" strike="sng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different</a:t>
            </a: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 groups completed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Has been </a:t>
            </a:r>
            <a:r>
              <a:rPr lang="en-CA" sz="2600" b="0" i="0" u="none" strike="sng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previously</a:t>
            </a: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 found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The reason is </a:t>
            </a:r>
            <a:r>
              <a:rPr lang="en-CA" sz="2600" b="0" i="0" u="none" strike="sng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because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Understanding </a:t>
            </a:r>
            <a:r>
              <a:rPr lang="en-CA" sz="2600" b="0" i="0" u="none" strike="sng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that</a:t>
            </a: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 this is a common emotion</a:t>
            </a:r>
            <a:endParaRPr/>
          </a:p>
          <a:p>
            <a:pPr marL="274320" marR="0" lvl="0" indent="-133985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None/>
            </a:pPr>
            <a:endParaRPr sz="26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274320" marR="0" lvl="0" indent="-133985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None/>
            </a:pPr>
            <a:endParaRPr sz="26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4200"/>
              <a:buFont typeface="Verdana"/>
              <a:buNone/>
            </a:pPr>
            <a:r>
              <a:rPr lang="en-CA" sz="4200" b="0" i="0" u="none" strike="noStrike" cap="none">
                <a:solidFill>
                  <a:srgbClr val="F9F9F9"/>
                </a:solidFill>
                <a:latin typeface="Verdana"/>
                <a:ea typeface="Verdana"/>
                <a:cs typeface="Verdana"/>
                <a:sym typeface="Verdana"/>
              </a:rPr>
              <a:t>Wordiness</a:t>
            </a:r>
            <a:endParaRPr sz="4200" b="0" i="0" u="none" strike="noStrike" cap="none">
              <a:solidFill>
                <a:srgbClr val="F9F9F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44"/>
              <a:buFont typeface="Noto Sans Symbols"/>
              <a:buChar char="●"/>
            </a:pPr>
            <a:r>
              <a:rPr lang="en-CA" sz="2405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After the initial testing, researchers were aware that children preferred red cars more than they preferred to blue cars. </a:t>
            </a:r>
            <a:endParaRPr/>
          </a:p>
          <a:p>
            <a:pPr marL="274320" marR="0" lvl="0" indent="-27432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44"/>
              <a:buFont typeface="Noto Sans Symbols"/>
              <a:buChar char="●"/>
            </a:pPr>
            <a:r>
              <a:rPr lang="en-CA" sz="2405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Research indicated children preferred red cars to blue cars</a:t>
            </a:r>
            <a:endParaRPr/>
          </a:p>
          <a:p>
            <a:pPr marL="274320" marR="0" lvl="0" indent="-27432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44"/>
              <a:buFont typeface="Noto Sans Symbols"/>
              <a:buChar char="●"/>
            </a:pPr>
            <a:r>
              <a:rPr lang="en-CA" sz="2405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Children may have a preference for the color red based on the fact that children preferred red cars</a:t>
            </a:r>
            <a:endParaRPr/>
          </a:p>
          <a:p>
            <a:pPr marL="274320" marR="0" lvl="0" indent="-27432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44"/>
              <a:buFont typeface="Noto Sans Symbols"/>
              <a:buChar char="●"/>
            </a:pPr>
            <a:r>
              <a:rPr lang="en-CA" sz="2405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Children may prefer red cars because they have a preference for the color red</a:t>
            </a:r>
            <a:endParaRPr/>
          </a:p>
          <a:p>
            <a:pPr marL="274320" marR="0" lvl="0" indent="-27432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44"/>
              <a:buFont typeface="Noto Sans Symbols"/>
              <a:buChar char="●"/>
            </a:pPr>
            <a:r>
              <a:rPr lang="en-CA" sz="2405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Instructions, which were exactly the same as those used</a:t>
            </a:r>
            <a:endParaRPr/>
          </a:p>
          <a:p>
            <a:pPr marL="274320" marR="0" lvl="0" indent="-27432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44"/>
              <a:buFont typeface="Noto Sans Symbols"/>
              <a:buChar char="●"/>
            </a:pPr>
            <a:r>
              <a:rPr lang="en-CA" sz="2405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The same instructions as those used</a:t>
            </a:r>
            <a:endParaRPr/>
          </a:p>
        </p:txBody>
      </p:sp>
      <p:sp>
        <p:nvSpPr>
          <p:cNvPr id="109" name="Shape 109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4200"/>
              <a:buFont typeface="Verdana"/>
              <a:buNone/>
            </a:pPr>
            <a:r>
              <a:rPr lang="en-CA" sz="4200" b="0" i="0" u="none" strike="noStrike" cap="none">
                <a:solidFill>
                  <a:srgbClr val="F9F9F9"/>
                </a:solidFill>
                <a:latin typeface="Verdana"/>
                <a:ea typeface="Verdana"/>
                <a:cs typeface="Verdana"/>
                <a:sym typeface="Verdana"/>
              </a:rPr>
              <a:t>Wordiness</a:t>
            </a:r>
            <a:endParaRPr sz="4200" b="0" i="0" u="none" strike="noStrike" cap="none">
              <a:solidFill>
                <a:srgbClr val="F9F9F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Jargon is wordiness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Overly specific, scientific language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Need to be inclusive to non-experts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Public, media friendly content</a:t>
            </a:r>
            <a:endParaRPr/>
          </a:p>
          <a:p>
            <a:pPr marL="640080" marR="0" lvl="1" indent="-274320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</a:pPr>
            <a:r>
              <a:rPr lang="en-CA"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Grade five level</a:t>
            </a:r>
            <a:endParaRPr sz="2400" b="0" i="0" u="none" strike="noStrike" cap="none">
              <a:solidFill>
                <a:schemeClr val="l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5" name="Shape 115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4200"/>
              <a:buFont typeface="Verdana"/>
              <a:buNone/>
            </a:pPr>
            <a:r>
              <a:rPr lang="en-CA" sz="4200" b="0" i="0" u="none" strike="noStrike" cap="none">
                <a:solidFill>
                  <a:srgbClr val="F9F9F9"/>
                </a:solidFill>
                <a:latin typeface="Verdana"/>
                <a:ea typeface="Verdana"/>
                <a:cs typeface="Verdana"/>
                <a:sym typeface="Verdana"/>
              </a:rPr>
              <a:t>Jargon</a:t>
            </a:r>
            <a:endParaRPr sz="4200" b="0" i="0" u="none" strike="noStrike" cap="none">
              <a:solidFill>
                <a:srgbClr val="F9F9F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Gender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Sexual Orientation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Race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Subjects vs. Participants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Sex vs. Gender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Mental Illness</a:t>
            </a:r>
            <a:endParaRPr/>
          </a:p>
          <a:p>
            <a:pPr marL="640080" marR="0" lvl="1" indent="-274320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</a:pPr>
            <a:r>
              <a:rPr lang="en-CA"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Depressed people, people with depression</a:t>
            </a:r>
            <a:endParaRPr/>
          </a:p>
          <a:p>
            <a:pPr marL="640080" marR="0" lvl="1" indent="-274320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</a:pPr>
            <a:r>
              <a:rPr lang="en-CA"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Schizophrenics, people with schizophrenia</a:t>
            </a:r>
            <a:endParaRPr sz="2400" b="0" i="0" u="none" strike="noStrike" cap="none">
              <a:solidFill>
                <a:schemeClr val="l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1" name="Shape 121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4200"/>
              <a:buFont typeface="Verdana"/>
              <a:buNone/>
            </a:pPr>
            <a:r>
              <a:rPr lang="en-CA" sz="4200" b="0" i="0" u="none" strike="noStrike" cap="none">
                <a:solidFill>
                  <a:srgbClr val="F9F9F9"/>
                </a:solidFill>
                <a:latin typeface="Verdana"/>
                <a:ea typeface="Verdana"/>
                <a:cs typeface="Verdana"/>
                <a:sym typeface="Verdana"/>
              </a:rPr>
              <a:t>Bias in Language</a:t>
            </a:r>
            <a:endParaRPr sz="4200" b="0" i="0" u="none" strike="noStrike" cap="none">
              <a:solidFill>
                <a:srgbClr val="F9F9F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Restriction</a:t>
            </a:r>
            <a:endParaRPr/>
          </a:p>
          <a:p>
            <a:pPr marL="640080" marR="0" lvl="1" indent="-27432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</a:pPr>
            <a:r>
              <a:rPr lang="en-CA"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That vs. Which</a:t>
            </a:r>
            <a:endParaRPr/>
          </a:p>
          <a:p>
            <a:pPr marL="640080" marR="0" lvl="1" indent="-27432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</a:pPr>
            <a:r>
              <a:rPr lang="en-CA"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Tests that were perceived difficult</a:t>
            </a:r>
            <a:endParaRPr/>
          </a:p>
          <a:p>
            <a:pPr marL="640080" marR="0" lvl="1" indent="-27432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</a:pPr>
            <a:r>
              <a:rPr lang="en-CA"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Tests which were perceived difficult</a:t>
            </a:r>
            <a:endParaRPr/>
          </a:p>
          <a:p>
            <a:pPr marL="274320" marR="0" lvl="0" indent="-27432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Informal definitions</a:t>
            </a:r>
            <a:endParaRPr/>
          </a:p>
          <a:p>
            <a:pPr marL="640080" marR="0" lvl="1" indent="-27432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</a:pPr>
            <a:r>
              <a:rPr lang="en-CA"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Feel vs. Think</a:t>
            </a:r>
            <a:endParaRPr/>
          </a:p>
          <a:p>
            <a:pPr marL="640080" marR="0" lvl="1" indent="-27432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</a:pPr>
            <a:r>
              <a:rPr lang="en-CA"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Since vs. Because</a:t>
            </a:r>
            <a:endParaRPr/>
          </a:p>
          <a:p>
            <a:pPr marL="640080" marR="0" lvl="1" indent="-27432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</a:pPr>
            <a:r>
              <a:rPr lang="en-CA"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While vs. Although</a:t>
            </a:r>
            <a:endParaRPr/>
          </a:p>
          <a:p>
            <a:pPr marL="274320" marR="0" lvl="0" indent="-27432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Colloquial Expression </a:t>
            </a:r>
            <a:endParaRPr/>
          </a:p>
          <a:p>
            <a:pPr marL="640080" marR="0" lvl="1" indent="-27432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</a:pPr>
            <a:r>
              <a:rPr lang="en-CA"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Quite a lot</a:t>
            </a:r>
            <a:endParaRPr/>
          </a:p>
          <a:p>
            <a:pPr marL="640080" marR="0" lvl="1" indent="-27432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</a:pPr>
            <a:r>
              <a:rPr lang="en-CA"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Write up for report</a:t>
            </a:r>
            <a:endParaRPr/>
          </a:p>
          <a:p>
            <a:pPr marL="640080" marR="0" lvl="1" indent="-14478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None/>
            </a:pPr>
            <a:endParaRPr sz="2400" b="0" i="0" u="none" strike="noStrike" cap="none">
              <a:solidFill>
                <a:schemeClr val="l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7" name="Shape 127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4200"/>
              <a:buFont typeface="Verdana"/>
              <a:buNone/>
            </a:pPr>
            <a:r>
              <a:rPr lang="en-CA" sz="4200" b="0" i="0" u="none" strike="noStrike" cap="none">
                <a:solidFill>
                  <a:srgbClr val="F9F9F9"/>
                </a:solidFill>
                <a:latin typeface="Verdana"/>
                <a:ea typeface="Verdana"/>
                <a:cs typeface="Verdana"/>
                <a:sym typeface="Verdana"/>
              </a:rPr>
              <a:t>Word Choice</a:t>
            </a:r>
            <a:endParaRPr sz="4200" b="0" i="0" u="none" strike="noStrike" cap="none">
              <a:solidFill>
                <a:srgbClr val="F9F9F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The study, the results, the measure, the experiment, the findings etc.</a:t>
            </a:r>
            <a:endParaRPr/>
          </a:p>
          <a:p>
            <a:pPr marL="640080" marR="0" lvl="1" indent="-274320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</a:pPr>
            <a:r>
              <a:rPr lang="en-CA"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CANNOT argue, state, discover, find, question, investigate, be interested, etc.</a:t>
            </a:r>
            <a:endParaRPr/>
          </a:p>
          <a:p>
            <a:pPr marL="640080" marR="0" lvl="1" indent="-274320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</a:pPr>
            <a:r>
              <a:rPr lang="en-CA"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Findings can suggest</a:t>
            </a:r>
            <a:endParaRPr/>
          </a:p>
          <a:p>
            <a:pPr marL="640080" marR="0" lvl="1" indent="-274320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</a:pPr>
            <a:r>
              <a:rPr lang="en-CA"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Result tables can show and indicate</a:t>
            </a:r>
            <a:endParaRPr/>
          </a:p>
        </p:txBody>
      </p:sp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4200"/>
              <a:buFont typeface="Verdana"/>
              <a:buNone/>
            </a:pPr>
            <a:r>
              <a:rPr lang="en-CA" sz="4200" b="0" i="0" u="none" strike="noStrike" cap="none">
                <a:solidFill>
                  <a:srgbClr val="F9F9F9"/>
                </a:solidFill>
                <a:latin typeface="Verdana"/>
                <a:ea typeface="Verdana"/>
                <a:cs typeface="Verdana"/>
                <a:sym typeface="Verdana"/>
              </a:rPr>
              <a:t>Anthropomorphism</a:t>
            </a:r>
            <a:endParaRPr sz="4200" b="0" i="0" u="none" strike="noStrike" cap="none">
              <a:solidFill>
                <a:srgbClr val="F9F9F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Comparisons</a:t>
            </a:r>
            <a:endParaRPr/>
          </a:p>
          <a:p>
            <a:pPr marL="640080" marR="0" lvl="1" indent="-274320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</a:pPr>
            <a:r>
              <a:rPr lang="en-CA"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Shy children were more gifted at math</a:t>
            </a:r>
            <a:endParaRPr/>
          </a:p>
          <a:p>
            <a:pPr marL="640080" marR="0" lvl="1" indent="-274320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</a:pPr>
            <a:r>
              <a:rPr lang="en-CA"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Shy children were more gifted at math than non-shy children</a:t>
            </a:r>
            <a:endParaRPr/>
          </a:p>
          <a:p>
            <a:pPr marL="640080" marR="0" lvl="1" indent="-274320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</a:pPr>
            <a:r>
              <a:rPr lang="en-CA"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10 year olds were more likely to play with same aged peers than 8 year olds</a:t>
            </a:r>
            <a:endParaRPr/>
          </a:p>
          <a:p>
            <a:pPr marL="640080" marR="0" lvl="1" indent="-274320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</a:pPr>
            <a:r>
              <a:rPr lang="en-CA"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10 year olds were more likely to play with same aged peers than to play with 8 year olds</a:t>
            </a:r>
            <a:endParaRPr/>
          </a:p>
          <a:p>
            <a:pPr marL="640080" marR="0" lvl="1" indent="-144780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None/>
            </a:pPr>
            <a:endParaRPr sz="2400" b="0" i="0" u="none" strike="noStrike" cap="none">
              <a:solidFill>
                <a:schemeClr val="l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4200"/>
              <a:buFont typeface="Verdana"/>
              <a:buNone/>
            </a:pPr>
            <a:r>
              <a:rPr lang="en-CA" sz="4200" b="0" i="0" u="none" strike="noStrike" cap="none">
                <a:solidFill>
                  <a:srgbClr val="F9F9F9"/>
                </a:solidFill>
                <a:latin typeface="Verdana"/>
                <a:ea typeface="Verdana"/>
                <a:cs typeface="Verdana"/>
                <a:sym typeface="Verdana"/>
              </a:rPr>
              <a:t>Sentence Structure</a:t>
            </a:r>
            <a:endParaRPr sz="4200" b="0" i="0" u="none" strike="noStrike" cap="none">
              <a:solidFill>
                <a:srgbClr val="F9F9F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Previous studies in past tense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Findings and relations that are still true in present tense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Hypotheses for what will be found in past tense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Make verbs within a paragraph match</a:t>
            </a:r>
            <a:endParaRPr sz="26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4200"/>
              <a:buFont typeface="Verdana"/>
              <a:buNone/>
            </a:pPr>
            <a:r>
              <a:rPr lang="en-CA" sz="4200" b="0" i="0" u="none" strike="noStrike" cap="none">
                <a:solidFill>
                  <a:srgbClr val="F9F9F9"/>
                </a:solidFill>
                <a:latin typeface="Verdana"/>
                <a:ea typeface="Verdana"/>
                <a:cs typeface="Verdana"/>
                <a:sym typeface="Verdana"/>
              </a:rPr>
              <a:t>Verb Choice</a:t>
            </a:r>
            <a:endParaRPr sz="4200" b="0" i="0" u="none" strike="noStrike" cap="none">
              <a:solidFill>
                <a:srgbClr val="F9F9F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Place modifiers next to the word they are modifying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These data only provide a partial answer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These data provide only a partial answer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None/>
            </a:pPr>
            <a:endParaRPr sz="26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1" name="Shape 151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4200"/>
              <a:buFont typeface="Verdana"/>
              <a:buNone/>
            </a:pPr>
            <a:r>
              <a:rPr lang="en-CA" sz="4200" b="0" i="0" u="none" strike="noStrike" cap="none">
                <a:solidFill>
                  <a:srgbClr val="F9F9F9"/>
                </a:solidFill>
                <a:latin typeface="Verdana"/>
                <a:ea typeface="Verdana"/>
                <a:cs typeface="Verdana"/>
                <a:sym typeface="Verdana"/>
              </a:rPr>
              <a:t>Modifiers</a:t>
            </a:r>
            <a:endParaRPr sz="4200" b="0" i="0" u="none" strike="noStrike" cap="none">
              <a:solidFill>
                <a:srgbClr val="F9F9F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Passive and vague</a:t>
            </a:r>
            <a:endParaRPr/>
          </a:p>
          <a:p>
            <a:pPr marL="274320" marR="0" lvl="0" indent="-27432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After separating the participants into groups, students were tested</a:t>
            </a:r>
            <a:endParaRPr/>
          </a:p>
          <a:p>
            <a:pPr marL="274320" marR="0" lvl="0" indent="-27432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After separating the participants into groups, the researchers tested the students</a:t>
            </a:r>
            <a:endParaRPr/>
          </a:p>
          <a:p>
            <a:pPr marL="274320" marR="0" lvl="0" indent="-27432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The names were both difficult to pronounce and spell</a:t>
            </a:r>
            <a:endParaRPr/>
          </a:p>
          <a:p>
            <a:pPr marL="274320" marR="0" lvl="0" indent="-27432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The names were difficult to both pronounce and spell</a:t>
            </a:r>
            <a:endParaRPr/>
          </a:p>
          <a:p>
            <a:pPr marL="274320" marR="0" lvl="0" indent="-27432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Both of the names were difficult to pronounce and spell</a:t>
            </a:r>
            <a:endParaRPr sz="26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7" name="Shape 157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4200"/>
              <a:buFont typeface="Verdana"/>
              <a:buNone/>
            </a:pPr>
            <a:r>
              <a:rPr lang="en-CA" sz="4200" b="0" i="0" u="none" strike="noStrike" cap="none">
                <a:solidFill>
                  <a:srgbClr val="F9F9F9"/>
                </a:solidFill>
                <a:latin typeface="Verdana"/>
                <a:ea typeface="Verdana"/>
                <a:cs typeface="Verdana"/>
                <a:sym typeface="Verdana"/>
              </a:rPr>
              <a:t>Dangling Modifiers</a:t>
            </a:r>
            <a:endParaRPr sz="4200" b="0" i="0" u="none" strike="noStrike" cap="none">
              <a:solidFill>
                <a:srgbClr val="F9F9F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44"/>
              <a:buFont typeface="Noto Sans Symbols"/>
              <a:buChar char="●"/>
            </a:pPr>
            <a:r>
              <a:rPr lang="en-CA" sz="2405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Children were asked to take their shoes, backpacks, crayons, and their pencil cases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44"/>
              <a:buFont typeface="Noto Sans Symbols"/>
              <a:buChar char="●"/>
            </a:pPr>
            <a:r>
              <a:rPr lang="en-CA" sz="2405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Children were asked to take their shoes, their backpacks, their crayons and their pencil cases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44"/>
              <a:buFont typeface="Noto Sans Symbols"/>
              <a:buChar char="●"/>
            </a:pPr>
            <a:r>
              <a:rPr lang="en-CA" sz="2405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Researchers examined the performance of subjects that completed the first task and the second task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44"/>
              <a:buFont typeface="Noto Sans Symbols"/>
              <a:buChar char="●"/>
            </a:pPr>
            <a:r>
              <a:rPr lang="en-CA" sz="2405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Researchers examined the performance of subjects that completed the first task and the performance of subjects that completed the second task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44"/>
              <a:buFont typeface="Noto Sans Symbols"/>
              <a:buNone/>
            </a:pPr>
            <a:endParaRPr sz="2405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4200"/>
              <a:buFont typeface="Verdana"/>
              <a:buNone/>
            </a:pPr>
            <a:r>
              <a:rPr lang="en-CA" sz="4200" b="0" i="0" u="none" strike="noStrike" cap="none">
                <a:solidFill>
                  <a:srgbClr val="F9F9F9"/>
                </a:solidFill>
                <a:latin typeface="Verdana"/>
                <a:ea typeface="Verdana"/>
                <a:cs typeface="Verdana"/>
                <a:sym typeface="Verdana"/>
              </a:rPr>
              <a:t>Parallel Construction</a:t>
            </a:r>
            <a:endParaRPr sz="4200" b="0" i="0" u="none" strike="noStrike" cap="none">
              <a:solidFill>
                <a:srgbClr val="F9F9F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Students were told to make themselves comfortable, to read the instructions, and that they should ask about anything </a:t>
            </a:r>
            <a:r>
              <a:rPr lang="en-CA" sz="2600" b="0" i="0" u="none" strike="sng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that </a:t>
            </a: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they did not understand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Students were told to makes themselves comfortable, to read the instructions, and to ask about anything they did not understand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None/>
            </a:pPr>
            <a:endParaRPr sz="26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9" name="Shape 169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4200"/>
              <a:buFont typeface="Verdana"/>
              <a:buNone/>
            </a:pPr>
            <a:r>
              <a:rPr lang="en-CA" sz="4200" b="0" i="0" u="none" strike="noStrike" cap="none">
                <a:solidFill>
                  <a:srgbClr val="F9F9F9"/>
                </a:solidFill>
                <a:latin typeface="Verdana"/>
                <a:ea typeface="Verdana"/>
                <a:cs typeface="Verdana"/>
                <a:sym typeface="Verdana"/>
              </a:rPr>
              <a:t>Parallel Construction</a:t>
            </a:r>
            <a:endParaRPr sz="4200" b="0" i="0" u="none" strike="noStrike" cap="none">
              <a:solidFill>
                <a:srgbClr val="F9F9F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Sentences are separated by 2 spaces after each period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Commas should not be overused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Semicolon separate two independent clauses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Punctuation marks . , ? ! go inside quotation marks</a:t>
            </a:r>
            <a:endParaRPr/>
          </a:p>
          <a:p>
            <a:pPr marL="640080" marR="0" lvl="1" indent="-274320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</a:pPr>
            <a:r>
              <a:rPr lang="en-CA"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“Are shy boys at greater risk?”</a:t>
            </a:r>
            <a:endParaRPr sz="2400" b="0" i="0" u="none" strike="noStrike" cap="none">
              <a:solidFill>
                <a:schemeClr val="l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5" name="Shape 175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4200"/>
              <a:buFont typeface="Verdana"/>
              <a:buNone/>
            </a:pPr>
            <a:r>
              <a:rPr lang="en-CA" sz="4200" b="0" i="0" u="none" strike="noStrike" cap="none">
                <a:solidFill>
                  <a:srgbClr val="F9F9F9"/>
                </a:solidFill>
                <a:latin typeface="Verdana"/>
                <a:ea typeface="Verdana"/>
                <a:cs typeface="Verdana"/>
                <a:sym typeface="Verdana"/>
              </a:rPr>
              <a:t>Being Punctual</a:t>
            </a:r>
            <a:endParaRPr sz="4200" b="0" i="0" u="none" strike="noStrike" cap="none">
              <a:solidFill>
                <a:srgbClr val="F9F9F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Canadian spelling for STU essays, theses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American spelling for APA journal manuscripts, international conferences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Neighbour, colour, labour, behaviour</a:t>
            </a:r>
            <a:endParaRPr sz="26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4200"/>
              <a:buFont typeface="Verdana"/>
              <a:buNone/>
            </a:pPr>
            <a:r>
              <a:rPr lang="en-CA" sz="4200" b="0" i="0" u="none" strike="noStrike" cap="none">
                <a:solidFill>
                  <a:srgbClr val="F9F9F9"/>
                </a:solidFill>
                <a:latin typeface="Verdana"/>
                <a:ea typeface="Verdana"/>
                <a:cs typeface="Verdana"/>
                <a:sym typeface="Verdana"/>
              </a:rPr>
              <a:t>Spelling</a:t>
            </a:r>
            <a:endParaRPr sz="4200" b="0" i="0" u="none" strike="noStrike" cap="none">
              <a:solidFill>
                <a:srgbClr val="F9F9F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Titles of essays capitalize </a:t>
            </a:r>
            <a:r>
              <a:rPr lang="en-CA" sz="26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only </a:t>
            </a: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the first letter of the first word, and the first letter of the first word that comes after a colon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Too shy to achieve? Clarifying the relation between shyness and academic achievement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Too Shy To Achieve? Clarifying The Relation Between Shyness And Academic Achievement</a:t>
            </a:r>
            <a:endParaRPr/>
          </a:p>
        </p:txBody>
      </p:sp>
      <p:sp>
        <p:nvSpPr>
          <p:cNvPr id="187" name="Shape 187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4200"/>
              <a:buFont typeface="Verdana"/>
              <a:buNone/>
            </a:pPr>
            <a:r>
              <a:rPr lang="en-CA" sz="4200" b="0" i="0" u="none" strike="noStrike" cap="none">
                <a:solidFill>
                  <a:srgbClr val="F9F9F9"/>
                </a:solidFill>
                <a:latin typeface="Verdana"/>
                <a:ea typeface="Verdana"/>
                <a:cs typeface="Verdana"/>
                <a:sym typeface="Verdana"/>
              </a:rPr>
              <a:t>Capitalization</a:t>
            </a:r>
            <a:endParaRPr sz="4200" b="0" i="0" u="none" strike="noStrike" cap="none">
              <a:solidFill>
                <a:srgbClr val="F9F9F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Numbers &gt;= 10</a:t>
            </a:r>
            <a:endParaRPr/>
          </a:p>
          <a:p>
            <a:pPr marL="640080" marR="0" lvl="1" indent="-27432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</a:pPr>
            <a:r>
              <a:rPr lang="en-CA"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The remaining 10%</a:t>
            </a:r>
            <a:endParaRPr/>
          </a:p>
          <a:p>
            <a:pPr marL="640080" marR="0" lvl="1" indent="-27432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</a:pPr>
            <a:r>
              <a:rPr lang="en-CA"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65 years old</a:t>
            </a:r>
            <a:endParaRPr/>
          </a:p>
          <a:p>
            <a:pPr marL="274320" marR="0" lvl="0" indent="-27432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Numbers that precede a measurement</a:t>
            </a:r>
            <a:endParaRPr/>
          </a:p>
          <a:p>
            <a:pPr marL="640080" marR="0" lvl="1" indent="-27432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</a:pPr>
            <a:r>
              <a:rPr lang="en-CA"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5mg dose</a:t>
            </a:r>
            <a:endParaRPr/>
          </a:p>
          <a:p>
            <a:pPr marL="274320" marR="0" lvl="0" indent="-27432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Any number being compared</a:t>
            </a:r>
            <a:endParaRPr/>
          </a:p>
          <a:p>
            <a:pPr marL="640080" marR="0" lvl="1" indent="-27432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</a:pPr>
            <a:r>
              <a:rPr lang="en-CA"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2</a:t>
            </a:r>
            <a:r>
              <a:rPr lang="en-CA" sz="2400" b="0" i="0" u="none" strike="noStrike" cap="none" baseline="30000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nd</a:t>
            </a:r>
            <a:r>
              <a:rPr lang="en-CA"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 and 11</a:t>
            </a:r>
            <a:r>
              <a:rPr lang="en-CA" sz="2400" b="0" i="0" u="none" strike="noStrike" cap="none" baseline="30000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th</a:t>
            </a:r>
            <a:r>
              <a:rPr lang="en-CA"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 grade students</a:t>
            </a:r>
            <a:endParaRPr/>
          </a:p>
          <a:p>
            <a:pPr marL="274320" marR="0" lvl="0" indent="-27432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Numbers that are statistics</a:t>
            </a:r>
            <a:endParaRPr/>
          </a:p>
          <a:p>
            <a:pPr marL="640080" marR="0" lvl="1" indent="-27432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</a:pPr>
            <a:r>
              <a:rPr lang="en-CA"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1</a:t>
            </a:r>
            <a:r>
              <a:rPr lang="en-CA" sz="2400" b="0" i="0" u="none" strike="noStrike" cap="none" baseline="30000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st</a:t>
            </a:r>
            <a:r>
              <a:rPr lang="en-CA"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 quartile</a:t>
            </a:r>
            <a:endParaRPr/>
          </a:p>
          <a:p>
            <a:pPr marL="274320" marR="0" lvl="0" indent="-27432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References to page or table numbers</a:t>
            </a:r>
            <a:endParaRPr/>
          </a:p>
          <a:p>
            <a:pPr marL="640080" marR="0" lvl="1" indent="-27432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</a:pPr>
            <a:r>
              <a:rPr lang="en-CA"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See Table 2</a:t>
            </a:r>
            <a:endParaRPr/>
          </a:p>
          <a:p>
            <a:pPr marL="274320" marR="0" lvl="0" indent="-133985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None/>
            </a:pPr>
            <a:endParaRPr sz="26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3" name="Shape 193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4200"/>
              <a:buFont typeface="Verdana"/>
              <a:buNone/>
            </a:pPr>
            <a:r>
              <a:rPr lang="en-CA" sz="4200" b="0" i="0" u="none" strike="noStrike" cap="none">
                <a:solidFill>
                  <a:srgbClr val="F9F9F9"/>
                </a:solidFill>
                <a:latin typeface="Verdana"/>
                <a:ea typeface="Verdana"/>
                <a:cs typeface="Verdana"/>
                <a:sym typeface="Verdana"/>
              </a:rPr>
              <a:t>Using Numerals</a:t>
            </a:r>
            <a:endParaRPr sz="4200" b="0" i="0" u="none" strike="noStrike" cap="none">
              <a:solidFill>
                <a:srgbClr val="F9F9F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Number &lt; 10 </a:t>
            </a:r>
            <a:r>
              <a:rPr lang="en-CA" sz="26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that </a:t>
            </a: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do not indicate a statistic</a:t>
            </a:r>
            <a:endParaRPr/>
          </a:p>
          <a:p>
            <a:pPr marL="640080" marR="0" lvl="1" indent="-274320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</a:pPr>
            <a:r>
              <a:rPr lang="en-CA"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Repeated the task three times</a:t>
            </a:r>
            <a:endParaRPr/>
          </a:p>
          <a:p>
            <a:pPr marL="640080" marR="0" lvl="1" indent="-274320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</a:pPr>
            <a:r>
              <a:rPr lang="en-CA"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Seven measures of achievement</a:t>
            </a:r>
            <a:endParaRPr/>
          </a:p>
          <a:p>
            <a:pPr marL="640080" marR="0" lvl="1" indent="-274320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</a:pPr>
            <a:r>
              <a:rPr lang="en-CA"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Eight items on each survey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Numbers that begin a sentence or heading</a:t>
            </a:r>
            <a:endParaRPr/>
          </a:p>
          <a:p>
            <a:pPr marL="640080" marR="0" lvl="1" indent="-274320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</a:pPr>
            <a:r>
              <a:rPr lang="en-CA"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Forty-eight percent of the sample...</a:t>
            </a:r>
            <a:endParaRPr/>
          </a:p>
          <a:p>
            <a:pPr marL="640080" marR="0" lvl="1" indent="-274320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</a:pPr>
            <a:r>
              <a:rPr lang="en-CA"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Fifteen participants</a:t>
            </a:r>
            <a:endParaRPr/>
          </a:p>
        </p:txBody>
      </p:sp>
      <p:sp>
        <p:nvSpPr>
          <p:cNvPr id="199" name="Shape 199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4200"/>
              <a:buFont typeface="Verdana"/>
              <a:buNone/>
            </a:pPr>
            <a:r>
              <a:rPr lang="en-CA" sz="4200" b="0" i="0" u="none" strike="noStrike" cap="none">
                <a:solidFill>
                  <a:srgbClr val="F9F9F9"/>
                </a:solidFill>
                <a:latin typeface="Verdana"/>
                <a:ea typeface="Verdana"/>
                <a:cs typeface="Verdana"/>
                <a:sym typeface="Verdana"/>
              </a:rPr>
              <a:t>Spelling Numbers</a:t>
            </a:r>
            <a:endParaRPr sz="4200" b="0" i="0" u="none" strike="noStrike" cap="none">
              <a:solidFill>
                <a:srgbClr val="F9F9F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(Hughes, 2008)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Hughes (2008) found </a:t>
            </a:r>
            <a:r>
              <a:rPr lang="en-CA" sz="2600" b="0" i="0" u="none" strike="sng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that</a:t>
            </a: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 shy children...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(Hughes &amp; Coplan, 2008)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Hughes and Coplan (2008) found shy children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(Hughes, Coplan &amp; Rubin, 2008)</a:t>
            </a:r>
            <a:endParaRPr/>
          </a:p>
          <a:p>
            <a:pPr marL="640080" marR="0" lvl="1" indent="-274320" algn="l" rtl="0">
              <a:spcBef>
                <a:spcPts val="300"/>
              </a:spcBef>
              <a:spcAft>
                <a:spcPts val="0"/>
              </a:spcAft>
              <a:buClr>
                <a:srgbClr val="9AB29A"/>
              </a:buClr>
              <a:buSzPts val="2040"/>
              <a:buFont typeface="Noto Sans Symbols"/>
              <a:buChar char="●"/>
            </a:pPr>
            <a:r>
              <a:rPr lang="en-CA" sz="2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rPr>
              <a:t>(Hughes et al., 2008)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Hughes and colleagues (2008) found shy...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None/>
            </a:pPr>
            <a:endParaRPr sz="26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5" name="Shape 205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4200"/>
              <a:buFont typeface="Verdana"/>
              <a:buNone/>
            </a:pPr>
            <a:r>
              <a:rPr lang="en-CA" sz="4200" b="0" i="0" u="none" strike="noStrike" cap="none">
                <a:solidFill>
                  <a:srgbClr val="F9F9F9"/>
                </a:solidFill>
                <a:latin typeface="Verdana"/>
                <a:ea typeface="Verdana"/>
                <a:cs typeface="Verdana"/>
                <a:sym typeface="Verdana"/>
              </a:rPr>
              <a:t>In-Text Citations</a:t>
            </a:r>
            <a:endParaRPr sz="4200" b="0" i="0" u="none" strike="noStrike" cap="none">
              <a:solidFill>
                <a:srgbClr val="F9F9F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Don’t use!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“Shyness is a temperamental characteristic” (Hughes, 2008:43)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Anything broad or general on in your own words should be cited, not quoted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Only use quotes for a ground breaking definition, or a neat comparison from a cornerstone study</a:t>
            </a:r>
            <a:endParaRPr/>
          </a:p>
          <a:p>
            <a:pPr marL="274320" marR="0" lvl="0" indent="-133985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None/>
            </a:pPr>
            <a:endParaRPr sz="26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1" name="Shape 211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4200"/>
              <a:buFont typeface="Verdana"/>
              <a:buNone/>
            </a:pPr>
            <a:r>
              <a:rPr lang="en-CA" sz="4200" b="0" i="0" u="none" strike="noStrike" cap="none">
                <a:solidFill>
                  <a:srgbClr val="F9F9F9"/>
                </a:solidFill>
                <a:latin typeface="Verdana"/>
                <a:ea typeface="Verdana"/>
                <a:cs typeface="Verdana"/>
                <a:sym typeface="Verdana"/>
              </a:rPr>
              <a:t>Quotes</a:t>
            </a:r>
            <a:endParaRPr sz="4200" b="0" i="0" u="none" strike="noStrike" cap="none">
              <a:solidFill>
                <a:srgbClr val="F9F9F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Hughes, K. &amp; Coplan, R. J. (2010). Too shy to achieve? Clarifying the relation between shyness and academic achievement. Journal of Imaginary Psychology, 43(2), 115-134. </a:t>
            </a:r>
            <a:endParaRPr/>
          </a:p>
          <a:p>
            <a:pPr marL="274320" marR="0" lvl="0" indent="-133985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None/>
            </a:pPr>
            <a:endParaRPr sz="26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7" name="Shape 217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4200"/>
              <a:buFont typeface="Verdana"/>
              <a:buNone/>
            </a:pPr>
            <a:r>
              <a:rPr lang="en-CA" sz="4200" b="0" i="0" u="none" strike="noStrike" cap="none">
                <a:solidFill>
                  <a:srgbClr val="F9F9F9"/>
                </a:solidFill>
                <a:latin typeface="Verdana"/>
                <a:ea typeface="Verdana"/>
                <a:cs typeface="Verdana"/>
                <a:sym typeface="Verdana"/>
              </a:rPr>
              <a:t>References</a:t>
            </a:r>
            <a:endParaRPr sz="4200" b="0" i="0" u="none" strike="noStrike" cap="none">
              <a:solidFill>
                <a:srgbClr val="F9F9F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Alphabetize by first author, then by second author(s), then by year.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Hughes, J. (2010).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Hughes, K. (2003).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Hughes, K. (2009).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Hughes, K. &amp; Arbeau, K. (2004)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Hughes, K., Arbeau K. &amp; Coplan, R. J. (2004)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●"/>
            </a:pPr>
            <a:r>
              <a:rPr lang="en-CA" sz="2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Hughes, K., Coplan, R. J., Arbeau, K. &amp; Weeks, M. (2010)</a:t>
            </a:r>
            <a:endParaRPr sz="26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3" name="Shape 223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4200"/>
              <a:buFont typeface="Verdana"/>
              <a:buNone/>
            </a:pPr>
            <a:r>
              <a:rPr lang="en-CA" sz="4200" b="0" i="0" u="none" strike="noStrike" cap="none">
                <a:solidFill>
                  <a:srgbClr val="F9F9F9"/>
                </a:solidFill>
                <a:latin typeface="Verdana"/>
                <a:ea typeface="Verdana"/>
                <a:cs typeface="Verdana"/>
                <a:sym typeface="Verdana"/>
              </a:rPr>
              <a:t>Reference List</a:t>
            </a:r>
            <a:endParaRPr sz="4200" b="0" i="0" u="none" strike="noStrike" cap="none">
              <a:solidFill>
                <a:srgbClr val="F9F9F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aper">
  <a:themeElements>
    <a:clrScheme name="Foundry">
      <a:dk1>
        <a:srgbClr val="000000"/>
      </a:dk1>
      <a:lt1>
        <a:srgbClr val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991</Words>
  <Application>Microsoft Office PowerPoint</Application>
  <PresentationFormat>On-screen Show (4:3)</PresentationFormat>
  <Paragraphs>139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Noto Sans Symbols</vt:lpstr>
      <vt:lpstr>Verdana</vt:lpstr>
      <vt:lpstr>Paper</vt:lpstr>
      <vt:lpstr>APA Style</vt:lpstr>
      <vt:lpstr>Psychology Writing Styles</vt:lpstr>
      <vt:lpstr>Wordiness</vt:lpstr>
      <vt:lpstr>Wordiness</vt:lpstr>
      <vt:lpstr>Jargon</vt:lpstr>
      <vt:lpstr>Bias in Language</vt:lpstr>
      <vt:lpstr>Word Choice</vt:lpstr>
      <vt:lpstr>Anthropomorphism</vt:lpstr>
      <vt:lpstr>Sentence Structure</vt:lpstr>
      <vt:lpstr>Verb Choice</vt:lpstr>
      <vt:lpstr>Modifiers</vt:lpstr>
      <vt:lpstr>Dangling Modifiers</vt:lpstr>
      <vt:lpstr>Parallel Construction</vt:lpstr>
      <vt:lpstr>Parallel Construction</vt:lpstr>
      <vt:lpstr>Being Punctual</vt:lpstr>
      <vt:lpstr>Spelling</vt:lpstr>
      <vt:lpstr>Capitalization</vt:lpstr>
      <vt:lpstr>Using Numerals</vt:lpstr>
      <vt:lpstr>Spelling Numbers</vt:lpstr>
      <vt:lpstr>In-Text Citations</vt:lpstr>
      <vt:lpstr>Quotes</vt:lpstr>
      <vt:lpstr>References</vt:lpstr>
      <vt:lpstr>Reference List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APA Style</dc:title>
  <cp:lastModifiedBy>Kathleen Hughes</cp:lastModifiedBy>
  <cp:revision>1</cp:revision>
  <dcterms:modified xsi:type="dcterms:W3CDTF">2018-01-28T21:59:42Z</dcterms:modified>
</cp:coreProperties>
</file>